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12"/>
  </p:notesMasterIdLst>
  <p:sldIdLst>
    <p:sldId id="270" r:id="rId2"/>
    <p:sldId id="268" r:id="rId3"/>
    <p:sldId id="318" r:id="rId4"/>
    <p:sldId id="326" r:id="rId5"/>
    <p:sldId id="321" r:id="rId6"/>
    <p:sldId id="316" r:id="rId7"/>
    <p:sldId id="314" r:id="rId8"/>
    <p:sldId id="303" r:id="rId9"/>
    <p:sldId id="320" r:id="rId10"/>
    <p:sldId id="327" r:id="rId1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Helvetica Neue" panose="02000503000000020004" pitchFamily="2" charset="0"/>
      <p:regular r:id="rId17"/>
      <p:bold r:id="rId18"/>
      <p:italic r:id="rId19"/>
      <p:boldItalic r:id="rId20"/>
    </p:embeddedFont>
    <p:embeddedFont>
      <p:font typeface="Merriweather Sans" pitchFamily="2" charset="77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SemiBold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B6D4"/>
    <a:srgbClr val="136F22"/>
    <a:srgbClr val="197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62"/>
    <p:restoredTop sz="90870"/>
  </p:normalViewPr>
  <p:slideViewPr>
    <p:cSldViewPr snapToGrid="0">
      <p:cViewPr varScale="1">
        <p:scale>
          <a:sx n="201" d="100"/>
          <a:sy n="201" d="100"/>
        </p:scale>
        <p:origin x="584" y="184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04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 SGX depreciated on PC class CPUs: https://</a:t>
            </a:r>
            <a:r>
              <a:rPr lang="en-US" dirty="0" err="1"/>
              <a:t>github.com</a:t>
            </a:r>
            <a:r>
              <a:rPr lang="en-US" dirty="0"/>
              <a:t>/intel/</a:t>
            </a:r>
            <a:r>
              <a:rPr lang="en-US" dirty="0" err="1"/>
              <a:t>linux-sgx</a:t>
            </a:r>
            <a:r>
              <a:rPr lang="en-US" dirty="0"/>
              <a:t>/issues/760#issuecomment-999258032</a:t>
            </a:r>
          </a:p>
        </p:txBody>
      </p:sp>
    </p:spTree>
    <p:extLst>
      <p:ext uri="{BB962C8B-B14F-4D97-AF65-F5344CB8AC3E}">
        <p14:creationId xmlns:p14="http://schemas.microsoft.com/office/powerpoint/2010/main" val="279433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5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3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February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(Work-in-Progress)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40513"/>
              </p:ext>
            </p:extLst>
          </p:nvPr>
        </p:nvGraphicFramePr>
        <p:xfrm>
          <a:off x="111623" y="786571"/>
          <a:ext cx="8920753" cy="42002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9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2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494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68388">
                <a:tc>
                  <a:txBody>
                    <a:bodyPr/>
                    <a:lstStyle/>
                    <a:p>
                      <a:r>
                        <a:rPr lang="en-GB" sz="11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1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525">
                <a:tc>
                  <a:txBody>
                    <a:bodyPr/>
                    <a:lstStyle/>
                    <a:p>
                      <a:pPr lvl="1"/>
                      <a:r>
                        <a:rPr lang="en-GB" sz="9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SBI definition, OPEN</a:t>
                      </a:r>
                      <a:r>
                        <a:rPr lang="en-GB" sz="8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SBI</a:t>
                      </a:r>
                      <a:endParaRPr lang="en-GB" sz="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pPr lvl="2"/>
                      <a:r>
                        <a:rPr lang="en-GB" sz="8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Keystone TEE Framework</a:t>
                      </a:r>
                      <a:endParaRPr lang="en-GB" sz="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800" dirty="0">
                        <a:solidFill>
                          <a:srgbClr val="136F2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Reference</a:t>
                      </a:r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 I</a:t>
                      </a:r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mplementations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Standard Security APIs</a:t>
                      </a:r>
                      <a:endParaRPr lang="en-US" sz="8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8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Reference Implementations</a:t>
                      </a:r>
                      <a:endParaRPr lang="en-GB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5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/>
                        <a:t>Confidential Compute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800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v9A</a:t>
                      </a:r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 Realms - Confidential Compute Architecture </a:t>
                      </a:r>
                      <a:endParaRPr lang="en-GB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800" b="0" i="0" u="none" strike="noStrike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SGX – Confidential</a:t>
                      </a:r>
                      <a:endParaRPr lang="en-GB" sz="800" strike="noStrike" dirty="0">
                        <a:solidFill>
                          <a:srgbClr val="136F22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Applications Architecture</a:t>
                      </a:r>
                      <a:endParaRPr lang="en-GB" sz="800" strike="noStrike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99087"/>
                  </a:ext>
                </a:extLst>
              </a:tr>
              <a:tr h="455394">
                <a:tc>
                  <a:txBody>
                    <a:bodyPr/>
                    <a:lstStyle/>
                    <a:p>
                      <a:r>
                        <a:rPr lang="en-GB" sz="9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8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TEE, Hypervisor support, S-Mode MPU </a:t>
                      </a:r>
                    </a:p>
                    <a:p>
                      <a:r>
                        <a:rPr lang="en-GB" sz="8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solidFill>
                            <a:srgbClr val="136F22"/>
                          </a:solidFill>
                        </a:rPr>
                        <a:t>Trustzone</a:t>
                      </a:r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 A/M class HW TEE</a:t>
                      </a:r>
                      <a:endParaRPr lang="en-GB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94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900" dirty="0"/>
                        <a:t>System-level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/>
                        </a:rPr>
                        <a:t>IOPMP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baseline="0" noProof="0" dirty="0" err="1">
                          <a:solidFill>
                            <a:srgbClr val="136F22"/>
                          </a:solidFill>
                          <a:latin typeface="Arial"/>
                        </a:rPr>
                        <a:t>Trustzone</a:t>
                      </a:r>
                      <a:r>
                        <a:rPr lang="en-GB" sz="8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 A/M class HW TEE</a:t>
                      </a:r>
                      <a:endParaRPr lang="en-GB" sz="800" b="0" i="0" u="none" strike="noStrike" baseline="0" noProof="0" dirty="0"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V9A Realms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Intel TDX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SEV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949055"/>
                  </a:ext>
                </a:extLst>
              </a:tr>
              <a:tr h="336396">
                <a:tc>
                  <a:txBody>
                    <a:bodyPr/>
                    <a:lstStyle/>
                    <a:p>
                      <a:r>
                        <a:rPr lang="en-GB" sz="900" dirty="0"/>
                        <a:t>Arbitrary</a:t>
                      </a:r>
                      <a:r>
                        <a:rPr lang="en-GB" sz="900" baseline="0" dirty="0"/>
                        <a:t> Privileged Code Execution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396">
                <a:tc>
                  <a:txBody>
                    <a:bodyPr/>
                    <a:lstStyle/>
                    <a:p>
                      <a:r>
                        <a:rPr lang="en-GB" sz="9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solidFill>
                            <a:srgbClr val="136F22"/>
                          </a:solidFill>
                        </a:rPr>
                        <a:t>ePMP</a:t>
                      </a:r>
                      <a:endParaRPr lang="en-GB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dirty="0">
                          <a:solidFill>
                            <a:srgbClr val="FF0000"/>
                          </a:solidFill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944930"/>
                  </a:ext>
                </a:extLst>
              </a:tr>
              <a:tr h="324505">
                <a:tc>
                  <a:txBody>
                    <a:bodyPr/>
                    <a:lstStyle/>
                    <a:p>
                      <a:r>
                        <a:rPr lang="en-GB" sz="9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Branch Target</a:t>
                      </a:r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Pointer Authentication Code</a:t>
                      </a:r>
                      <a:endParaRPr lang="en-GB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Indirect Branch</a:t>
                      </a:r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Shadow Stack</a:t>
                      </a:r>
                      <a:endParaRPr lang="en-GB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800" b="0" i="0" u="none" strike="noStrike" baseline="0" noProof="0" dirty="0">
                        <a:solidFill>
                          <a:srgbClr val="136F22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8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Shadow Stack</a:t>
                      </a:r>
                      <a:endParaRPr lang="en-US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67">
                <a:tc>
                  <a:txBody>
                    <a:bodyPr/>
                    <a:lstStyle/>
                    <a:p>
                      <a:r>
                        <a:rPr lang="en-GB" sz="900" dirty="0" err="1"/>
                        <a:t>Microa</a:t>
                      </a:r>
                      <a:r>
                        <a:rPr lang="en-GB" sz="900" baseline="0" dirty="0" err="1"/>
                        <a:t>rch</a:t>
                      </a:r>
                      <a:r>
                        <a:rPr lang="en-GB" sz="900" baseline="0" dirty="0"/>
                        <a:t>. Side Channels</a:t>
                      </a:r>
                      <a:endParaRPr lang="en-GB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Speculation</a:t>
                      </a:r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 Barriers</a:t>
                      </a:r>
                      <a:endParaRPr lang="en-GB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5877">
                <a:tc>
                  <a:txBody>
                    <a:bodyPr/>
                    <a:lstStyle/>
                    <a:p>
                      <a:r>
                        <a:rPr lang="en-GB" sz="9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AES,</a:t>
                      </a:r>
                      <a:r>
                        <a:rPr lang="en-GB" sz="800" baseline="0" dirty="0">
                          <a:solidFill>
                            <a:srgbClr val="136F22"/>
                          </a:solidFill>
                        </a:rPr>
                        <a:t> SHA, RNG, AVX-512</a:t>
                      </a:r>
                      <a:endParaRPr lang="en-GB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baseline="0" noProof="0" dirty="0">
                          <a:solidFill>
                            <a:srgbClr val="136F22"/>
                          </a:solidFill>
                          <a:latin typeface="Arial"/>
                        </a:rPr>
                        <a:t>AES, SHA, RNG, AVX2</a:t>
                      </a:r>
                    </a:p>
                    <a:p>
                      <a:pPr lvl="0">
                        <a:buNone/>
                      </a:pPr>
                      <a:endParaRPr lang="en-GB" sz="800" baseline="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247987">
                <a:tc>
                  <a:txBody>
                    <a:bodyPr/>
                    <a:lstStyle/>
                    <a:p>
                      <a:r>
                        <a:rPr lang="en-GB" sz="9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136F22"/>
                          </a:solidFill>
                        </a:rPr>
                        <a:t>Intel IPP 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136F22"/>
                          </a:solidFill>
                          <a:latin typeface="Arial"/>
                        </a:rPr>
                        <a:t>AMD Optimizing CPU Libraries</a:t>
                      </a:r>
                      <a:endParaRPr lang="en-US" sz="800" dirty="0">
                        <a:solidFill>
                          <a:srgbClr val="136F2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4065" y="847529"/>
            <a:ext cx="731520" cy="14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 rot="20788923">
            <a:off x="1887939" y="1765140"/>
            <a:ext cx="1839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Trusted Computing SIG</a:t>
            </a:r>
          </a:p>
        </p:txBody>
      </p:sp>
      <p:sp>
        <p:nvSpPr>
          <p:cNvPr id="9" name="TextBox 8"/>
          <p:cNvSpPr txBox="1"/>
          <p:nvPr/>
        </p:nvSpPr>
        <p:spPr>
          <a:xfrm rot="19328487">
            <a:off x="1853267" y="2545041"/>
            <a:ext cx="1773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Memory Safety SIG</a:t>
            </a:r>
          </a:p>
        </p:txBody>
      </p:sp>
      <p:sp>
        <p:nvSpPr>
          <p:cNvPr id="10" name="TextBox 9"/>
          <p:cNvSpPr txBox="1"/>
          <p:nvPr/>
        </p:nvSpPr>
        <p:spPr>
          <a:xfrm rot="20851722">
            <a:off x="2237428" y="3623081"/>
            <a:ext cx="1578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CFI SIG</a:t>
            </a:r>
          </a:p>
        </p:txBody>
      </p:sp>
      <p:sp>
        <p:nvSpPr>
          <p:cNvPr id="12" name="TextBox 11"/>
          <p:cNvSpPr txBox="1"/>
          <p:nvPr/>
        </p:nvSpPr>
        <p:spPr>
          <a:xfrm rot="21183164">
            <a:off x="1889715" y="3921220"/>
            <a:ext cx="24367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>
                <a:solidFill>
                  <a:srgbClr val="10B6D4"/>
                </a:solidFill>
              </a:rPr>
              <a:t>uArch</a:t>
            </a:r>
            <a:r>
              <a:rPr lang="en-GB" sz="1100" dirty="0">
                <a:solidFill>
                  <a:srgbClr val="10B6D4"/>
                </a:solidFill>
              </a:rPr>
              <a:t> Side Channel SIG</a:t>
            </a:r>
          </a:p>
        </p:txBody>
      </p:sp>
      <p:sp>
        <p:nvSpPr>
          <p:cNvPr id="13" name="TextBox 12"/>
          <p:cNvSpPr txBox="1"/>
          <p:nvPr/>
        </p:nvSpPr>
        <p:spPr>
          <a:xfrm rot="21060887">
            <a:off x="2240956" y="4700567"/>
            <a:ext cx="1185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10B6D4"/>
                </a:solidFill>
              </a:rPr>
              <a:t>Crypto TG</a:t>
            </a:r>
          </a:p>
        </p:txBody>
      </p:sp>
    </p:spTree>
    <p:extLst>
      <p:ext uri="{BB962C8B-B14F-4D97-AF65-F5344CB8AC3E}">
        <p14:creationId xmlns:p14="http://schemas.microsoft.com/office/powerpoint/2010/main" val="85237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HC -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26262-D39F-F849-ADD9-405C471C8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511448D-51C5-1B4D-9D3F-7E8AC202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26"/>
            <a:ext cx="9144000" cy="330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9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145303"/>
            <a:ext cx="8015100" cy="685800"/>
          </a:xfrm>
        </p:spPr>
        <p:txBody>
          <a:bodyPr/>
          <a:lstStyle/>
          <a:p>
            <a:r>
              <a:rPr lang="en-GB" dirty="0"/>
              <a:t>Security HC - Roadmap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60227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H="1" flipV="1">
            <a:off x="1546717" y="767603"/>
            <a:ext cx="1766" cy="38380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515662" y="4604374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60564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312419" y="4623571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36173" y="4595310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7647" y="4607222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23150" y="1293113"/>
            <a:ext cx="2183600" cy="183776"/>
          </a:xfrm>
          <a:prstGeom prst="rect">
            <a:avLst/>
          </a:prstGeom>
          <a:solidFill>
            <a:schemeClr val="accent3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218123" y="3447963"/>
            <a:ext cx="273069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M-mode Isolation?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988032" y="1774325"/>
            <a:ext cx="43807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39800" y="3447963"/>
            <a:ext cx="4228386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S-mode 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2909" y="2948416"/>
            <a:ext cx="333527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GOST-R Scalar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67982" y="4154231"/>
            <a:ext cx="678362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/>
              <a:t>Microarchitectural </a:t>
            </a:r>
            <a:r>
              <a:rPr lang="en-GB" sz="900" dirty="0"/>
              <a:t>Side Channel (</a:t>
            </a:r>
            <a:r>
              <a:rPr lang="en-GB" sz="900" dirty="0" err="1"/>
              <a:t>uSC</a:t>
            </a:r>
            <a:r>
              <a:rPr lang="en-GB" sz="900" dirty="0"/>
              <a:t>) leakage mitigations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72730" y="1295004"/>
            <a:ext cx="5239130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524295" y="457771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50955" y="2711138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39817" y="3214411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564665" y="3677362"/>
            <a:ext cx="409953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4690" y="2712042"/>
            <a:ext cx="4069828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5667732" y="2714005"/>
            <a:ext cx="288564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692882" y="4381524"/>
            <a:ext cx="4845109" cy="1837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99000">
                <a:schemeClr val="accent3"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uSC</a:t>
            </a:r>
            <a:r>
              <a:rPr lang="en-GB" sz="900" dirty="0"/>
              <a:t> TG(s): Temporal Fencing and others (?)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1023150" y="2011943"/>
            <a:ext cx="7514840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 (CFI)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1767982" y="4856829"/>
            <a:ext cx="104051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Sponsored SIG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2303940" y="2240028"/>
            <a:ext cx="371619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CFI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2902076" y="4858652"/>
            <a:ext cx="1027841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Sponsored TG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035972" y="4850479"/>
            <a:ext cx="1245161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79" y="1539607"/>
            <a:ext cx="6940981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Application-TEE, Confidential Compute, and Capabilities-Based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347428" y="3898214"/>
            <a:ext cx="4075982" cy="183776"/>
          </a:xfrm>
          <a:prstGeom prst="rect">
            <a:avLst/>
          </a:prstGeom>
          <a:solidFill>
            <a:schemeClr val="accent3">
              <a:alpha val="50362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Pointer Masking (J extension)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4459324" y="3898117"/>
            <a:ext cx="2273279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Tagging?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6B37AF-2449-C144-BFDA-C60A39D8DBA2}"/>
              </a:ext>
            </a:extLst>
          </p:cNvPr>
          <p:cNvSpPr/>
          <p:nvPr/>
        </p:nvSpPr>
        <p:spPr>
          <a:xfrm>
            <a:off x="147145" y="1061940"/>
            <a:ext cx="8364715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Incident Response Team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4FD000-A665-B440-B667-A3B566345FEE}"/>
              </a:ext>
            </a:extLst>
          </p:cNvPr>
          <p:cNvSpPr/>
          <p:nvPr/>
        </p:nvSpPr>
        <p:spPr>
          <a:xfrm>
            <a:off x="1832909" y="3214411"/>
            <a:ext cx="6738258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Memory Safety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61A9432-CA41-D44F-B268-5E5CF5BF6F77}"/>
              </a:ext>
            </a:extLst>
          </p:cNvPr>
          <p:cNvSpPr/>
          <p:nvPr/>
        </p:nvSpPr>
        <p:spPr>
          <a:xfrm>
            <a:off x="147144" y="2470057"/>
            <a:ext cx="8406232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963FAC-0B99-E64B-9237-2709E0CFAB4C}"/>
              </a:ext>
            </a:extLst>
          </p:cNvPr>
          <p:cNvSpPr/>
          <p:nvPr/>
        </p:nvSpPr>
        <p:spPr>
          <a:xfrm>
            <a:off x="7423150" y="1774325"/>
            <a:ext cx="1089440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Cap-Based TEE?</a:t>
            </a:r>
          </a:p>
        </p:txBody>
      </p:sp>
    </p:spTree>
    <p:extLst>
      <p:ext uri="{BB962C8B-B14F-4D97-AF65-F5344CB8AC3E}">
        <p14:creationId xmlns:p14="http://schemas.microsoft.com/office/powerpoint/2010/main" val="53420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2FBB5-20B5-2A4C-8AEA-1A824931F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Specifications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261F11-D686-8E46-A06D-5E5EA97DF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67057"/>
              </p:ext>
            </p:extLst>
          </p:nvPr>
        </p:nvGraphicFramePr>
        <p:xfrm>
          <a:off x="309093" y="1157935"/>
          <a:ext cx="8435560" cy="36056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7112">
                  <a:extLst>
                    <a:ext uri="{9D8B030D-6E8A-4147-A177-3AD203B41FA5}">
                      <a16:colId xmlns:a16="http://schemas.microsoft.com/office/drawing/2014/main" val="165102955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511722610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68004326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743449973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950030858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3685547272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1012579197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2378567296"/>
                    </a:ext>
                  </a:extLst>
                </a:gridCol>
                <a:gridCol w="843556">
                  <a:extLst>
                    <a:ext uri="{9D8B030D-6E8A-4147-A177-3AD203B41FA5}">
                      <a16:colId xmlns:a16="http://schemas.microsoft.com/office/drawing/2014/main" val="729669982"/>
                    </a:ext>
                  </a:extLst>
                </a:gridCol>
              </a:tblGrid>
              <a:tr h="3138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/>
                        <a:t>CY22-Q2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CY22-Q4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CY23-Q1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CY23-Q2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CY23-Q3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05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sym typeface="Arial"/>
                        </a:rPr>
                        <a:t>CY23-Q4</a:t>
                      </a:r>
                      <a:endPara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6023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Security Model</a:t>
                      </a:r>
                    </a:p>
                    <a:p>
                      <a:pPr algn="l"/>
                      <a:r>
                        <a:rPr lang="en-US" sz="1000" dirty="0"/>
                        <a:t>(non-ISA)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864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AP-TEE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(ISA + non-ISA)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19700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CFI</a:t>
                      </a:r>
                    </a:p>
                    <a:p>
                      <a:r>
                        <a:rPr lang="en-US" sz="1000" dirty="0"/>
                        <a:t>(ISA)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767143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Vector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62824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GOST-R scalar crypto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0148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S-mode MPU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622097"/>
                  </a:ext>
                </a:extLst>
              </a:tr>
              <a:tr h="405386">
                <a:tc>
                  <a:txBody>
                    <a:bodyPr/>
                    <a:lstStyle/>
                    <a:p>
                      <a:r>
                        <a:rPr lang="en-US" sz="1100" dirty="0"/>
                        <a:t>IOPMP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/>
                        <a:t>(non-ISA)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112120"/>
                  </a:ext>
                </a:extLst>
              </a:tr>
              <a:tr h="406118">
                <a:tc>
                  <a:txBody>
                    <a:bodyPr/>
                    <a:lstStyle/>
                    <a:p>
                      <a:r>
                        <a:rPr lang="en-US" sz="1100" dirty="0" err="1"/>
                        <a:t>uSC</a:t>
                      </a:r>
                      <a:r>
                        <a:rPr lang="en-US" sz="1100" dirty="0"/>
                        <a:t> leakage</a:t>
                      </a:r>
                    </a:p>
                    <a:p>
                      <a:r>
                        <a:rPr lang="en-US" sz="1000" dirty="0"/>
                        <a:t>(ISA)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857503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FEEEC1-0587-CB49-8C4D-26862AB49DBA}"/>
              </a:ext>
            </a:extLst>
          </p:cNvPr>
          <p:cNvSpPr/>
          <p:nvPr/>
        </p:nvSpPr>
        <p:spPr>
          <a:xfrm>
            <a:off x="3284865" y="3611630"/>
            <a:ext cx="65892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AB51F9-64FF-6C42-B411-4465ED15A35E}"/>
              </a:ext>
            </a:extLst>
          </p:cNvPr>
          <p:cNvSpPr/>
          <p:nvPr/>
        </p:nvSpPr>
        <p:spPr>
          <a:xfrm>
            <a:off x="3282654" y="4017449"/>
            <a:ext cx="65440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C3478-E724-934B-8A45-F2CDE606E69B}"/>
              </a:ext>
            </a:extLst>
          </p:cNvPr>
          <p:cNvSpPr/>
          <p:nvPr/>
        </p:nvSpPr>
        <p:spPr>
          <a:xfrm>
            <a:off x="3083694" y="2379561"/>
            <a:ext cx="54949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59CD2E-D7B4-914C-8D2C-E77EC7E35C17}"/>
              </a:ext>
            </a:extLst>
          </p:cNvPr>
          <p:cNvSpPr/>
          <p:nvPr/>
        </p:nvSpPr>
        <p:spPr>
          <a:xfrm>
            <a:off x="2060620" y="1960827"/>
            <a:ext cx="1416676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278EF9-0B1C-7246-98CA-11732AE1DDE0}"/>
              </a:ext>
            </a:extLst>
          </p:cNvPr>
          <p:cNvSpPr/>
          <p:nvPr/>
        </p:nvSpPr>
        <p:spPr>
          <a:xfrm>
            <a:off x="3990211" y="4013575"/>
            <a:ext cx="135108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02B4D6-66B3-5A45-BBBE-096A218FAFF7}"/>
              </a:ext>
            </a:extLst>
          </p:cNvPr>
          <p:cNvSpPr/>
          <p:nvPr/>
        </p:nvSpPr>
        <p:spPr>
          <a:xfrm>
            <a:off x="2059360" y="1551678"/>
            <a:ext cx="760897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FBC003-643D-614D-B5E4-C562A7C13ECA}"/>
              </a:ext>
            </a:extLst>
          </p:cNvPr>
          <p:cNvSpPr/>
          <p:nvPr/>
        </p:nvSpPr>
        <p:spPr>
          <a:xfrm>
            <a:off x="2869488" y="1551678"/>
            <a:ext cx="48080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8077BE0-258C-8C41-9E99-273621F44594}"/>
              </a:ext>
            </a:extLst>
          </p:cNvPr>
          <p:cNvSpPr/>
          <p:nvPr/>
        </p:nvSpPr>
        <p:spPr>
          <a:xfrm>
            <a:off x="3524610" y="1960826"/>
            <a:ext cx="549498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0FDA4D-741B-8846-A15F-0D33441C5B81}"/>
              </a:ext>
            </a:extLst>
          </p:cNvPr>
          <p:cNvSpPr/>
          <p:nvPr/>
        </p:nvSpPr>
        <p:spPr>
          <a:xfrm>
            <a:off x="2027883" y="4417531"/>
            <a:ext cx="217652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813E4E-1DAE-BA4D-A08D-41568281CBDF}"/>
              </a:ext>
            </a:extLst>
          </p:cNvPr>
          <p:cNvSpPr/>
          <p:nvPr/>
        </p:nvSpPr>
        <p:spPr>
          <a:xfrm>
            <a:off x="3390006" y="1549519"/>
            <a:ext cx="960853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C6841E-F048-7344-824D-539EEC81ED36}"/>
              </a:ext>
            </a:extLst>
          </p:cNvPr>
          <p:cNvSpPr/>
          <p:nvPr/>
        </p:nvSpPr>
        <p:spPr>
          <a:xfrm>
            <a:off x="2054720" y="2371620"/>
            <a:ext cx="98057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325152-64B5-8A46-BE5E-F29341976646}"/>
              </a:ext>
            </a:extLst>
          </p:cNvPr>
          <p:cNvSpPr/>
          <p:nvPr/>
        </p:nvSpPr>
        <p:spPr>
          <a:xfrm>
            <a:off x="4250033" y="4417530"/>
            <a:ext cx="1101141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77BB920-E3B0-0C46-949C-65ABD5D96428}"/>
              </a:ext>
            </a:extLst>
          </p:cNvPr>
          <p:cNvSpPr/>
          <p:nvPr/>
        </p:nvSpPr>
        <p:spPr>
          <a:xfrm>
            <a:off x="5402693" y="4417530"/>
            <a:ext cx="2464957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DE319F-1A6A-F048-9396-C49572A8007A}"/>
              </a:ext>
            </a:extLst>
          </p:cNvPr>
          <p:cNvSpPr/>
          <p:nvPr/>
        </p:nvSpPr>
        <p:spPr>
          <a:xfrm>
            <a:off x="7931150" y="4411091"/>
            <a:ext cx="775243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57DA69-7F0B-0745-9EAB-B787B259B2FB}"/>
              </a:ext>
            </a:extLst>
          </p:cNvPr>
          <p:cNvSpPr/>
          <p:nvPr/>
        </p:nvSpPr>
        <p:spPr>
          <a:xfrm>
            <a:off x="5233754" y="1551545"/>
            <a:ext cx="960854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15A54B1-D570-5E49-A275-88E31EAEABDE}"/>
              </a:ext>
            </a:extLst>
          </p:cNvPr>
          <p:cNvSpPr/>
          <p:nvPr/>
        </p:nvSpPr>
        <p:spPr>
          <a:xfrm>
            <a:off x="4390862" y="1549517"/>
            <a:ext cx="799857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2D51841-2BEA-ED4D-8423-984629304407}"/>
              </a:ext>
            </a:extLst>
          </p:cNvPr>
          <p:cNvSpPr/>
          <p:nvPr/>
        </p:nvSpPr>
        <p:spPr>
          <a:xfrm>
            <a:off x="2047739" y="2782265"/>
            <a:ext cx="3061783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FDFB54-4B0A-AE46-A1FF-67E18D1CCBFA}"/>
              </a:ext>
            </a:extLst>
          </p:cNvPr>
          <p:cNvSpPr/>
          <p:nvPr/>
        </p:nvSpPr>
        <p:spPr>
          <a:xfrm>
            <a:off x="5153604" y="2781646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83AAC5-5DCE-A345-9CB4-B5D7C003CD12}"/>
              </a:ext>
            </a:extLst>
          </p:cNvPr>
          <p:cNvSpPr/>
          <p:nvPr/>
        </p:nvSpPr>
        <p:spPr>
          <a:xfrm>
            <a:off x="6228516" y="2780448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76769F3-DA53-1D47-B62C-A4C1E1ADD293}"/>
              </a:ext>
            </a:extLst>
          </p:cNvPr>
          <p:cNvSpPr/>
          <p:nvPr/>
        </p:nvSpPr>
        <p:spPr>
          <a:xfrm>
            <a:off x="2382319" y="3611606"/>
            <a:ext cx="844898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24608E-09B6-A640-959D-82B010BE79EC}"/>
              </a:ext>
            </a:extLst>
          </p:cNvPr>
          <p:cNvSpPr/>
          <p:nvPr/>
        </p:nvSpPr>
        <p:spPr>
          <a:xfrm>
            <a:off x="2040769" y="4023888"/>
            <a:ext cx="1187219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A0610B9-6AA5-3C4E-AEC9-FB08C48BD209}"/>
              </a:ext>
            </a:extLst>
          </p:cNvPr>
          <p:cNvSpPr/>
          <p:nvPr/>
        </p:nvSpPr>
        <p:spPr>
          <a:xfrm>
            <a:off x="4123469" y="1961587"/>
            <a:ext cx="2302189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FA9EEC-EBBE-E041-B5A6-85F821DB5E8E}"/>
              </a:ext>
            </a:extLst>
          </p:cNvPr>
          <p:cNvSpPr/>
          <p:nvPr/>
        </p:nvSpPr>
        <p:spPr>
          <a:xfrm>
            <a:off x="4001434" y="3611605"/>
            <a:ext cx="1050878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CCE237-A7BB-3041-95E5-5169FEBB6D06}"/>
              </a:ext>
            </a:extLst>
          </p:cNvPr>
          <p:cNvSpPr/>
          <p:nvPr/>
        </p:nvSpPr>
        <p:spPr>
          <a:xfrm>
            <a:off x="5109523" y="3606891"/>
            <a:ext cx="851078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7CDE499-0860-5341-AB6B-10B033BAA03D}"/>
              </a:ext>
            </a:extLst>
          </p:cNvPr>
          <p:cNvSpPr/>
          <p:nvPr/>
        </p:nvSpPr>
        <p:spPr>
          <a:xfrm>
            <a:off x="5395965" y="4013576"/>
            <a:ext cx="1076376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224AEC6-202B-3A4D-BA8E-7372A88CD2EA}"/>
              </a:ext>
            </a:extLst>
          </p:cNvPr>
          <p:cNvSpPr/>
          <p:nvPr/>
        </p:nvSpPr>
        <p:spPr>
          <a:xfrm>
            <a:off x="3716782" y="2378767"/>
            <a:ext cx="1624517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B5497C6-71CD-DB40-AA8E-17D359620CB6}"/>
              </a:ext>
            </a:extLst>
          </p:cNvPr>
          <p:cNvSpPr/>
          <p:nvPr/>
        </p:nvSpPr>
        <p:spPr>
          <a:xfrm>
            <a:off x="7553678" y="1956310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A0B4A7-8110-464E-98BE-DAE4E737C16E}"/>
              </a:ext>
            </a:extLst>
          </p:cNvPr>
          <p:cNvSpPr/>
          <p:nvPr/>
        </p:nvSpPr>
        <p:spPr>
          <a:xfrm>
            <a:off x="6012069" y="3604403"/>
            <a:ext cx="9065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70BB0D0-D5B1-F24D-96D9-469E54EC9BA9}"/>
              </a:ext>
            </a:extLst>
          </p:cNvPr>
          <p:cNvSpPr/>
          <p:nvPr/>
        </p:nvSpPr>
        <p:spPr>
          <a:xfrm>
            <a:off x="6542093" y="4011695"/>
            <a:ext cx="973629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BAD265-68A4-B64A-B8F0-B8A832F01882}"/>
              </a:ext>
            </a:extLst>
          </p:cNvPr>
          <p:cNvSpPr/>
          <p:nvPr/>
        </p:nvSpPr>
        <p:spPr>
          <a:xfrm>
            <a:off x="3173689" y="3204802"/>
            <a:ext cx="662147" cy="264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Plan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F19D17E-AF4A-7042-B6E5-E9E8DF9D1B74}"/>
              </a:ext>
            </a:extLst>
          </p:cNvPr>
          <p:cNvSpPr/>
          <p:nvPr/>
        </p:nvSpPr>
        <p:spPr>
          <a:xfrm>
            <a:off x="2378088" y="3203719"/>
            <a:ext cx="752462" cy="2640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Inception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46955D9-B2DD-9F4D-9D2B-C8C8721A8FE5}"/>
              </a:ext>
            </a:extLst>
          </p:cNvPr>
          <p:cNvSpPr/>
          <p:nvPr/>
        </p:nvSpPr>
        <p:spPr>
          <a:xfrm>
            <a:off x="3872413" y="3203718"/>
            <a:ext cx="1034654" cy="26401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/>
                </a:solidFill>
              </a:rPr>
              <a:t>Develop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91CF72B-64D9-B340-AE44-FBF3AC904869}"/>
              </a:ext>
            </a:extLst>
          </p:cNvPr>
          <p:cNvSpPr/>
          <p:nvPr/>
        </p:nvSpPr>
        <p:spPr>
          <a:xfrm>
            <a:off x="4956635" y="3199432"/>
            <a:ext cx="851079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59ABCFB-FC5B-C84B-93EB-B2E7647BD850}"/>
              </a:ext>
            </a:extLst>
          </p:cNvPr>
          <p:cNvSpPr/>
          <p:nvPr/>
        </p:nvSpPr>
        <p:spPr>
          <a:xfrm>
            <a:off x="5851827" y="3189536"/>
            <a:ext cx="939795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0B6F24F-53B4-A54E-8009-BFEB65577C5C}"/>
              </a:ext>
            </a:extLst>
          </p:cNvPr>
          <p:cNvSpPr/>
          <p:nvPr/>
        </p:nvSpPr>
        <p:spPr>
          <a:xfrm>
            <a:off x="5401984" y="2379560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3CA8240-E14E-2F4D-9E41-1444C2C99D8A}"/>
              </a:ext>
            </a:extLst>
          </p:cNvPr>
          <p:cNvSpPr/>
          <p:nvPr/>
        </p:nvSpPr>
        <p:spPr>
          <a:xfrm>
            <a:off x="6472341" y="1956311"/>
            <a:ext cx="1034654" cy="26401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Freeze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716B3D-C32A-2F42-AFEB-7F896C524565}"/>
              </a:ext>
            </a:extLst>
          </p:cNvPr>
          <p:cNvSpPr/>
          <p:nvPr/>
        </p:nvSpPr>
        <p:spPr>
          <a:xfrm>
            <a:off x="6490957" y="2378767"/>
            <a:ext cx="1034653" cy="26401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Rat-Ready</a:t>
            </a:r>
          </a:p>
        </p:txBody>
      </p:sp>
    </p:spTree>
    <p:extLst>
      <p:ext uri="{BB962C8B-B14F-4D97-AF65-F5344CB8AC3E}">
        <p14:creationId xmlns:p14="http://schemas.microsoft.com/office/powerpoint/2010/main" val="341153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96720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5006761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86747" y="850858"/>
            <a:ext cx="33617" cy="386989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2">
                    <a:lumMod val="90000"/>
                    <a:lumOff val="10000"/>
                  </a:schemeClr>
                </a:solidFill>
                <a:latin typeface="+mj-lt"/>
              </a:rPr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99690" y="1557000"/>
            <a:ext cx="2583021" cy="2713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1400" dirty="0"/>
              <a:t>Clean Slate architecture – learn the lessons of the past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Security as a basic feature of hardware, firmware, software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Royalty Free – democratising innovation</a:t>
            </a:r>
          </a:p>
          <a:p>
            <a:pPr marL="114300" indent="0">
              <a:buNone/>
            </a:pPr>
            <a:endParaRPr lang="en-GB" sz="1600" dirty="0"/>
          </a:p>
          <a:p>
            <a:pPr marL="114300" indent="0">
              <a:buNone/>
            </a:pPr>
            <a:endParaRPr lang="en-GB" sz="1600" dirty="0"/>
          </a:p>
        </p:txBody>
      </p:sp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4" y="1056900"/>
            <a:ext cx="2256285" cy="393600"/>
          </a:xfrm>
        </p:spPr>
        <p:txBody>
          <a:bodyPr>
            <a:normAutofit fontScale="90000"/>
          </a:bodyPr>
          <a:lstStyle/>
          <a:p>
            <a:r>
              <a:rPr lang="en-GB" dirty="0"/>
              <a:t>RISC-V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2297" y="4793906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4411286"/>
            <a:ext cx="1290199" cy="38262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 Embedded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138353" y="4411284"/>
            <a:ext cx="1290199" cy="38262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Application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6623364" y="4411284"/>
            <a:ext cx="1290199" cy="3826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Server </a:t>
            </a:r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340748"/>
            <a:ext cx="426944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Security Ecosystem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8" y="1713740"/>
            <a:ext cx="4262356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Root-of-Trust, Secure Boot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996299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Side Channel Leakage Protection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5854034" y="2130765"/>
            <a:ext cx="2050924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Confidential Computing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51207" y="2502888"/>
            <a:ext cx="2778342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Trusted Execution Environment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6" y="3622075"/>
            <a:ext cx="4266481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Control Flow Integrity</a:t>
            </a:r>
            <a:endParaRPr lang="en-US" sz="12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2869311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Memory Safety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68AD39C-17B7-9047-AA5E-FB6DE76516D4}"/>
              </a:ext>
            </a:extLst>
          </p:cNvPr>
          <p:cNvSpPr/>
          <p:nvPr/>
        </p:nvSpPr>
        <p:spPr>
          <a:xfrm>
            <a:off x="3638477" y="3250586"/>
            <a:ext cx="4282176" cy="327654"/>
          </a:xfrm>
          <a:prstGeom prst="roundRect">
            <a:avLst>
              <a:gd name="adj" fmla="val 31715"/>
            </a:avLst>
          </a:prstGeom>
          <a:solidFill>
            <a:srgbClr val="197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Crypto Accelleration </a:t>
            </a:r>
            <a:endParaRPr lang="en-US" sz="1200" dirty="0"/>
          </a:p>
        </p:txBody>
      </p:sp>
      <p:cxnSp>
        <p:nvCxnSpPr>
          <p:cNvPr id="30" name="Straight Connector 29"/>
          <p:cNvCxnSpPr>
            <a:cxnSpLocks/>
          </p:cNvCxnSpPr>
          <p:nvPr/>
        </p:nvCxnSpPr>
        <p:spPr>
          <a:xfrm flipH="1" flipV="1">
            <a:off x="3375185" y="1280544"/>
            <a:ext cx="5061127" cy="5184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 flipH="1">
            <a:off x="3375184" y="2083010"/>
            <a:ext cx="5156176" cy="9947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82851" y="75289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7852" y="213076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Hardware </a:t>
            </a:r>
          </a:p>
          <a:p>
            <a:r>
              <a:rPr lang="en-GB" sz="800" dirty="0"/>
              <a:t>Security </a:t>
            </a:r>
          </a:p>
          <a:p>
            <a:r>
              <a:rPr lang="en-GB" sz="800" dirty="0"/>
              <a:t>Capabilities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90434" y="13190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Firmware, </a:t>
            </a:r>
          </a:p>
          <a:p>
            <a:r>
              <a:rPr lang="en-GB" sz="800" dirty="0"/>
              <a:t>Software, and </a:t>
            </a:r>
          </a:p>
          <a:p>
            <a:r>
              <a:rPr lang="en-GB" sz="800" dirty="0"/>
              <a:t>Tools</a:t>
            </a: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 flipH="1">
            <a:off x="3336003" y="4367788"/>
            <a:ext cx="5190865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66" y="4377735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Processor Cores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0C018DA-940F-E64D-853A-E10DC28AB3F0}"/>
              </a:ext>
            </a:extLst>
          </p:cNvPr>
          <p:cNvSpPr/>
          <p:nvPr/>
        </p:nvSpPr>
        <p:spPr>
          <a:xfrm>
            <a:off x="3651208" y="891823"/>
            <a:ext cx="4253749" cy="327654"/>
          </a:xfrm>
          <a:prstGeom prst="roundRect">
            <a:avLst>
              <a:gd name="adj" fmla="val 31715"/>
            </a:avLst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Standards Compliance, Security Incidence Response</a:t>
            </a:r>
          </a:p>
        </p:txBody>
      </p:sp>
    </p:spTree>
    <p:extLst>
      <p:ext uri="{BB962C8B-B14F-4D97-AF65-F5344CB8AC3E}">
        <p14:creationId xmlns:p14="http://schemas.microsoft.com/office/powerpoint/2010/main" val="205526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8808D-357B-C24B-B668-5E62421AF5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705600" y="4833938"/>
            <a:ext cx="2133600" cy="228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7</a:t>
            </a:fld>
            <a:endParaRPr lang="e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A63149-584D-984F-9569-A96BE62F5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US" dirty="0"/>
              <a:t>Security and RISC-V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1CC9F9-5F89-CD47-AE50-31F655987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824" y="936826"/>
            <a:ext cx="8472300" cy="3755409"/>
          </a:xfrm>
        </p:spPr>
        <p:txBody>
          <a:bodyPr/>
          <a:lstStyle/>
          <a:p>
            <a:pPr marL="120650" indent="0" algn="ctr">
              <a:buNone/>
            </a:pPr>
            <a:r>
              <a:rPr lang="en-US" sz="1400" i="1" dirty="0"/>
              <a:t>RISC-V’s open and clean-slate design presents a unique opportunity to re-think security for the next generation of compute infrastructures.</a:t>
            </a:r>
          </a:p>
          <a:p>
            <a:pPr marL="120650" indent="0" algn="ctr">
              <a:buNone/>
            </a:pPr>
            <a:endParaRPr lang="en-US" sz="1400" dirty="0"/>
          </a:p>
          <a:p>
            <a:r>
              <a:rPr lang="en-US" sz="1200" dirty="0"/>
              <a:t>Become foundation for an Intrinsic Security model</a:t>
            </a:r>
          </a:p>
          <a:p>
            <a:r>
              <a:rPr lang="en-US" sz="1200" dirty="0"/>
              <a:t>Create robustness against malicious code, bugs, exploits</a:t>
            </a:r>
          </a:p>
          <a:p>
            <a:r>
              <a:rPr lang="en-US" sz="1200" dirty="0"/>
              <a:t>Enabling Trusted Execution and Confidential Computing – with Zero Trust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33530" y="2424763"/>
            <a:ext cx="6265759" cy="2338323"/>
            <a:chOff x="1143846" y="1925797"/>
            <a:chExt cx="6267155" cy="313674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98566" y="1985695"/>
              <a:ext cx="94791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A989AC2-DCED-0B46-8083-A4229A341FB9}"/>
                </a:ext>
              </a:extLst>
            </p:cNvPr>
            <p:cNvSpPr/>
            <p:nvPr/>
          </p:nvSpPr>
          <p:spPr>
            <a:xfrm>
              <a:off x="1200423" y="2805330"/>
              <a:ext cx="6187285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  <a:p>
              <a:pPr algn="ctr"/>
              <a:endParaRPr lang="en-US" sz="1000"/>
            </a:p>
            <a:p>
              <a:pPr algn="ctr"/>
              <a:r>
                <a:rPr lang="en-US" sz="1000"/>
                <a:t>Secure </a:t>
              </a:r>
              <a:r>
                <a:rPr lang="en-US" sz="1000" dirty="0"/>
                <a:t>System SW </a:t>
              </a:r>
              <a:r>
                <a:rPr lang="en-US" sz="1000"/>
                <a:t>+ Runtimes</a:t>
              </a:r>
              <a:endParaRPr lang="en-US" sz="10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52582DD-8131-9143-82B0-EC5F31DD74F0}"/>
                </a:ext>
              </a:extLst>
            </p:cNvPr>
            <p:cNvSpPr/>
            <p:nvPr/>
          </p:nvSpPr>
          <p:spPr>
            <a:xfrm>
              <a:off x="1200424" y="3609881"/>
              <a:ext cx="6187285" cy="962132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Secure Hardware Baseline</a:t>
              </a:r>
            </a:p>
            <a:p>
              <a:pPr algn="ctr"/>
              <a:r>
                <a:rPr lang="en-US" sz="1000" dirty="0">
                  <a:solidFill>
                    <a:srgbClr val="92D050"/>
                  </a:solidFill>
                </a:rPr>
                <a:t>Trusted Execution Environment          </a:t>
              </a:r>
              <a:r>
                <a:rPr lang="en-US" sz="1000" dirty="0">
                  <a:solidFill>
                    <a:schemeClr val="accent1"/>
                  </a:solidFill>
                </a:rPr>
                <a:t>Confidential Computing</a:t>
              </a:r>
            </a:p>
            <a:p>
              <a:pPr algn="ctr"/>
              <a:r>
                <a:rPr lang="en-US" sz="1000" dirty="0"/>
                <a:t> Crypto Acceleration </a:t>
              </a:r>
            </a:p>
            <a:p>
              <a:pPr algn="ctr"/>
              <a:r>
                <a:rPr lang="en-US" sz="1000" dirty="0"/>
                <a:t>Memory isolation, Control Flow Integrity, Side Channel Protection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2259255" y="1995056"/>
              <a:ext cx="1048982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Secure App</a:t>
              </a:r>
              <a:endParaRPr lang="en-US" sz="1000" dirty="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122325" y="1989661"/>
              <a:ext cx="1265383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App</a:t>
              </a:r>
              <a:endParaRPr lang="en-US" sz="1000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00424" y="4740711"/>
              <a:ext cx="6210577" cy="321827"/>
            </a:xfrm>
            <a:prstGeom prst="roundRect">
              <a:avLst>
                <a:gd name="adj" fmla="val 45277"/>
              </a:avLst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Hardware Root of Trust, Secure Boot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6093133" y="1943264"/>
              <a:ext cx="1317868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143846" y="1925797"/>
              <a:ext cx="2250968" cy="1290489"/>
            </a:xfrm>
            <a:prstGeom prst="roundRect">
              <a:avLst>
                <a:gd name="adj" fmla="val 11683"/>
              </a:avLst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1234319" y="2834470"/>
              <a:ext cx="2091017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Trusted OS</a:t>
              </a:r>
              <a:endParaRPr lang="en-US" sz="1000" dirty="0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482219" y="2852201"/>
              <a:ext cx="3840973" cy="327654"/>
            </a:xfrm>
            <a:prstGeom prst="roundRect">
              <a:avLst>
                <a:gd name="adj" fmla="val 31715"/>
              </a:avLst>
            </a:prstGeom>
            <a:solidFill>
              <a:srgbClr val="0E9BB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Rich OS</a:t>
              </a:r>
              <a:endParaRPr lang="en-US" sz="10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3507591" y="1985693"/>
              <a:ext cx="1083608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 App</a:t>
              </a:r>
              <a:endParaRPr lang="en-US" sz="1000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92107" y="1984401"/>
              <a:ext cx="1265384" cy="682319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App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8AD39C-17B7-9047-AA5E-FB6DE76516D4}"/>
                </a:ext>
              </a:extLst>
            </p:cNvPr>
            <p:cNvSpPr/>
            <p:nvPr/>
          </p:nvSpPr>
          <p:spPr>
            <a:xfrm>
              <a:off x="4662918" y="1938004"/>
              <a:ext cx="1323765" cy="775587"/>
            </a:xfrm>
            <a:prstGeom prst="roundRect">
              <a:avLst>
                <a:gd name="adj" fmla="val 18721"/>
              </a:avLst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dirty="0"/>
              <a:t>5 year horizon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47039" y="352763"/>
            <a:ext cx="4674119" cy="462346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sz="1400" dirty="0"/>
              <a:t>Platform Security Model outlining RISC-V security capacities and system’s integration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Tools and Software support for RISC-V security capabilities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Protection against side-channel information leakage at the hardware level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Robustness capabilities to prevent malicious manipulation of e.g., code execution flows 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Cryptography support for small to large devices, including Post-Quantum Crypto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Memory isolation and Trusted Execution Environments to securely separate applications from each other 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Support for Confidential Compute models to enhance application and data privacy</a:t>
            </a:r>
          </a:p>
          <a:p>
            <a:pPr>
              <a:spcAft>
                <a:spcPts val="600"/>
              </a:spcAft>
            </a:pPr>
            <a:r>
              <a:rPr lang="en-GB" sz="1400" dirty="0"/>
              <a:t>Blockchain technology on RISC-V based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Security Incident Response Team (SIRT) maintenance</a:t>
            </a:r>
          </a:p>
          <a:p>
            <a:r>
              <a:rPr lang="en-GB" dirty="0"/>
              <a:t>Platform Security Model creation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Microarchitectural side channel leakage mitigations and Control Flow Integrity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r>
              <a:rPr lang="en-GB" dirty="0"/>
              <a:t>Capability-based solution(s)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9658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777</Words>
  <Application>Microsoft Macintosh PowerPoint</Application>
  <PresentationFormat>On-screen Show (16:9)</PresentationFormat>
  <Paragraphs>239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Helvetica Neue</vt:lpstr>
      <vt:lpstr>Merriweather Sans</vt:lpstr>
      <vt:lpstr>Open Sans SemiBold</vt:lpstr>
      <vt:lpstr>Gill Sans</vt:lpstr>
      <vt:lpstr>Open Sans</vt:lpstr>
      <vt:lpstr>Neo Sans</vt:lpstr>
      <vt:lpstr>Century Gothic</vt:lpstr>
      <vt:lpstr>.AppleSystemUIFont</vt:lpstr>
      <vt:lpstr>Arial</vt:lpstr>
      <vt:lpstr>Simple Light</vt:lpstr>
      <vt:lpstr>RISC-V Security February 2022 </vt:lpstr>
      <vt:lpstr>Security HC - Organization</vt:lpstr>
      <vt:lpstr>Security HC - Roadmap</vt:lpstr>
      <vt:lpstr>Planned Specifications </vt:lpstr>
      <vt:lpstr>Backup</vt:lpstr>
      <vt:lpstr>Intrinsic Security</vt:lpstr>
      <vt:lpstr>Security and RISC-V</vt:lpstr>
      <vt:lpstr>RISC-V Security 5 year horizon</vt:lpstr>
      <vt:lpstr>Long-Term Priorities</vt:lpstr>
      <vt:lpstr>Comparison (Work-in-Progress)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2022-02-17T18:33:42Z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1642086187</vt:lpwstr>
  </property>
</Properties>
</file>